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14"/>
  </p:notesMasterIdLst>
  <p:sldIdLst>
    <p:sldId id="256" r:id="rId3"/>
    <p:sldId id="257" r:id="rId4"/>
    <p:sldId id="261" r:id="rId5"/>
    <p:sldId id="285" r:id="rId6"/>
    <p:sldId id="286" r:id="rId7"/>
    <p:sldId id="287" r:id="rId8"/>
    <p:sldId id="262" r:id="rId9"/>
    <p:sldId id="264" r:id="rId10"/>
    <p:sldId id="267" r:id="rId11"/>
    <p:sldId id="271" r:id="rId12"/>
    <p:sldId id="28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8C78A01-3165-456C-A732-FB32CDE21B59}">
  <a:tblStyle styleId="{E8C78A01-3165-456C-A732-FB32CDE21B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3" d="100"/>
          <a:sy n="103" d="100"/>
        </p:scale>
        <p:origin x="-420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71963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4843"/>
          <a:stretch/>
        </p:blipFill>
        <p:spPr>
          <a:xfrm>
            <a:off x="0" y="1412526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59795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36055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128333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806871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069548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338055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490375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832618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25203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311850" y="1499500"/>
            <a:ext cx="25203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6166500" y="1499500"/>
            <a:ext cx="25203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32370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74754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89127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0C54F-40CF-4A65-A816-6759C1F1F042}" type="datetimeFigureOut">
              <a:rPr lang="es-AR" smtClean="0"/>
              <a:t>26/05/2020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386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7" Type="http://schemas.openxmlformats.org/officeDocument/2006/relationships/image" Target="../media/image4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3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.png"/><Relationship Id="rId4" Type="http://schemas.openxmlformats.org/officeDocument/2006/relationships/audio" Target="../media/media6.wav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hyperlink" Target="https://www.youtube.com/watch?v=P5B-5LTS7uo" TargetMode="External"/><Relationship Id="rId3" Type="http://schemas.microsoft.com/office/2007/relationships/media" Target="../media/media8.wav"/><Relationship Id="rId7" Type="http://schemas.openxmlformats.org/officeDocument/2006/relationships/slideLayout" Target="../slideLayouts/slideLayout4.xml"/><Relationship Id="rId12" Type="http://schemas.openxmlformats.org/officeDocument/2006/relationships/hyperlink" Target="https://www.youtube.com/watch?v=1GjhwtQjZJk" TargetMode="Externa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image" Target="../media/image3.png"/><Relationship Id="rId5" Type="http://schemas.microsoft.com/office/2007/relationships/media" Target="../media/media9.wav"/><Relationship Id="rId1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audio" Target="../media/media8.wav"/><Relationship Id="rId9" Type="http://schemas.openxmlformats.org/officeDocument/2006/relationships/image" Target="../media/image13.png"/><Relationship Id="rId1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1.wav"/><Relationship Id="rId7" Type="http://schemas.openxmlformats.org/officeDocument/2006/relationships/image" Target="../media/image14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11.wav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179512" y="1646275"/>
            <a:ext cx="6550496" cy="185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latin typeface="Berlin Sans FB Demi" panose="020E0802020502020306" pitchFamily="34" charset="0"/>
              </a:rPr>
              <a:t>LOGICA I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3600" dirty="0" smtClean="0">
                <a:latin typeface="Berlin Sans FB" panose="020E0602020502020306" pitchFamily="34" charset="0"/>
              </a:rPr>
              <a:t>Guía N°3</a:t>
            </a:r>
            <a:r>
              <a:rPr lang="en" sz="3600" dirty="0">
                <a:latin typeface="Berlin Sans FB" panose="020E0602020502020306" pitchFamily="34" charset="0"/>
              </a:rPr>
              <a:t/>
            </a:r>
            <a:br>
              <a:rPr lang="en" sz="3600" dirty="0">
                <a:latin typeface="Berlin Sans FB" panose="020E0602020502020306" pitchFamily="34" charset="0"/>
              </a:rPr>
            </a:br>
            <a:r>
              <a:rPr lang="en" sz="2800" dirty="0" smtClean="0">
                <a:solidFill>
                  <a:schemeClr val="accent1"/>
                </a:solidFill>
                <a:latin typeface="Berlin Sans FB" panose="020E0602020502020306" pitchFamily="34" charset="0"/>
              </a:rPr>
              <a:t>Lic. </a:t>
            </a:r>
            <a:r>
              <a:rPr lang="es-AR" sz="2800" dirty="0" smtClean="0">
                <a:solidFill>
                  <a:schemeClr val="accent1"/>
                </a:solidFill>
                <a:latin typeface="Berlin Sans FB" panose="020E0602020502020306" pitchFamily="34" charset="0"/>
              </a:rPr>
              <a:t>E</a:t>
            </a:r>
            <a:r>
              <a:rPr lang="en" sz="2800" dirty="0" smtClean="0">
                <a:solidFill>
                  <a:schemeClr val="accent1"/>
                </a:solidFill>
                <a:latin typeface="Berlin Sans FB" panose="020E0602020502020306" pitchFamily="34" charset="0"/>
              </a:rPr>
              <a:t>n Sistemas de Información</a:t>
            </a:r>
            <a:endParaRPr sz="2800" dirty="0"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" name="Google Shape;81;p14"/>
          <p:cNvSpPr txBox="1">
            <a:spLocks/>
          </p:cNvSpPr>
          <p:nvPr/>
        </p:nvSpPr>
        <p:spPr>
          <a:xfrm>
            <a:off x="265804" y="237828"/>
            <a:ext cx="550856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s-AR" sz="3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ACTIVIDAD 6.</a:t>
            </a:r>
          </a:p>
          <a:p>
            <a:r>
              <a:rPr lang="es-AR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Se resolverán varios ejemplos, a modo de abarcar los diferentes casos.</a:t>
            </a:r>
            <a:endParaRPr lang="es-AR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335114" y="976764"/>
            <a:ext cx="374441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s-AR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  <a:r>
              <a:rPr lang="es-AR" sz="1600" dirty="0" smtClean="0"/>
              <a:t> </a:t>
            </a:r>
            <a:r>
              <a:rPr lang="es-AR" sz="1600" dirty="0"/>
              <a:t>es </a:t>
            </a:r>
            <a:r>
              <a:rPr lang="es-AR" sz="1600" dirty="0" smtClean="0"/>
              <a:t>perecedero.</a:t>
            </a:r>
          </a:p>
          <a:p>
            <a:r>
              <a:rPr lang="es-AR" sz="1600" dirty="0" smtClean="0"/>
              <a:t>p(x): x es perecedero</a:t>
            </a:r>
          </a:p>
          <a:p>
            <a:r>
              <a:rPr lang="es-AR" sz="1600" dirty="0" smtClean="0"/>
              <a:t>Simbolización:     </a:t>
            </a:r>
            <a:r>
              <a:rPr lang="es-AR" sz="1600" b="1" dirty="0" smtClean="0">
                <a:sym typeface="Symbol"/>
              </a:rPr>
              <a:t>x: p(x)</a:t>
            </a:r>
          </a:p>
          <a:p>
            <a:endParaRPr lang="es-AR" sz="1600" b="1" dirty="0" smtClean="0">
              <a:sym typeface="Symbol"/>
            </a:endParaRPr>
          </a:p>
          <a:p>
            <a:r>
              <a:rPr lang="es-AR" sz="1600" dirty="0" smtClean="0"/>
              <a:t>b) </a:t>
            </a:r>
            <a:r>
              <a:rPr lang="es-AR" sz="1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AR" sz="1600" dirty="0" smtClean="0"/>
              <a:t> 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  <a:r>
              <a:rPr lang="es-AR" sz="1600" dirty="0"/>
              <a:t> es perecedero</a:t>
            </a:r>
            <a:r>
              <a:rPr lang="es-AR" sz="1600" dirty="0" smtClean="0"/>
              <a:t>.</a:t>
            </a:r>
          </a:p>
          <a:p>
            <a:r>
              <a:rPr lang="es-AR" sz="1600" b="1" dirty="0" smtClean="0"/>
              <a:t> </a:t>
            </a:r>
            <a:r>
              <a:rPr lang="es-AR" sz="1600" dirty="0"/>
              <a:t>p(x): x es perecedero</a:t>
            </a:r>
          </a:p>
          <a:p>
            <a:r>
              <a:rPr lang="es-AR" sz="1600" b="1" dirty="0" smtClean="0">
                <a:sym typeface="Symbol"/>
              </a:rPr>
              <a:t></a:t>
            </a:r>
            <a:r>
              <a:rPr lang="es-AR" sz="1600" b="1" dirty="0">
                <a:sym typeface="Symbol"/>
              </a:rPr>
              <a:t>x: p(x</a:t>
            </a:r>
            <a:r>
              <a:rPr lang="es-AR" sz="1600" b="1" dirty="0" smtClean="0">
                <a:sym typeface="Symbol"/>
              </a:rPr>
              <a:t>)</a:t>
            </a:r>
          </a:p>
          <a:p>
            <a:endParaRPr lang="es-AR" sz="1600" b="1" dirty="0">
              <a:sym typeface="Symbol"/>
            </a:endParaRPr>
          </a:p>
          <a:p>
            <a:r>
              <a:rPr lang="es-AR" sz="1600" dirty="0"/>
              <a:t>c) 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Nada</a:t>
            </a:r>
            <a:r>
              <a:rPr lang="es-AR" sz="1600" dirty="0"/>
              <a:t> es perecedero.</a:t>
            </a:r>
            <a:endParaRPr lang="es-AR" sz="1600" b="1" dirty="0">
              <a:sym typeface="Symbol"/>
            </a:endParaRPr>
          </a:p>
          <a:p>
            <a:r>
              <a:rPr lang="es-AR" sz="1600" dirty="0"/>
              <a:t>p(x): x es perecedero</a:t>
            </a:r>
          </a:p>
          <a:p>
            <a:r>
              <a:rPr lang="es-AR" sz="1600" b="1" dirty="0" smtClean="0">
                <a:sym typeface="Symbol"/>
              </a:rPr>
              <a:t></a:t>
            </a:r>
            <a:r>
              <a:rPr lang="es-AR" sz="1600" b="1" dirty="0">
                <a:sym typeface="Symbol"/>
              </a:rPr>
              <a:t>x: </a:t>
            </a:r>
            <a:r>
              <a:rPr lang="es-AR" sz="1600" b="1" dirty="0" smtClean="0">
                <a:sym typeface="Symbol"/>
              </a:rPr>
              <a:t>p(x)</a:t>
            </a:r>
          </a:p>
          <a:p>
            <a:endParaRPr lang="es-AR" sz="1600" b="1" dirty="0">
              <a:sym typeface="Symbol"/>
            </a:endParaRPr>
          </a:p>
          <a:p>
            <a:r>
              <a:rPr lang="es-ES_tradnl" sz="1600" dirty="0"/>
              <a:t>k) </a:t>
            </a:r>
            <a:r>
              <a:rPr lang="es-ES_tradnl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s-ES_tradnl" sz="1600" dirty="0"/>
              <a:t> </a:t>
            </a:r>
            <a:r>
              <a:rPr lang="es-ES_tradnl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unos</a:t>
            </a:r>
            <a:r>
              <a:rPr lang="es-ES_tradnl" sz="1600" dirty="0"/>
              <a:t> escriben</a:t>
            </a:r>
            <a:r>
              <a:rPr lang="es-ES_tradnl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s-ES_tradnl" sz="1600" dirty="0"/>
              <a:t> </a:t>
            </a:r>
            <a:r>
              <a:rPr lang="es-ES_tradnl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otros</a:t>
            </a:r>
            <a:r>
              <a:rPr lang="es-ES_tradnl" sz="1600" dirty="0"/>
              <a:t> </a:t>
            </a:r>
            <a:r>
              <a:rPr lang="es-ES_tradnl" sz="1600" dirty="0" smtClean="0"/>
              <a:t>miran</a:t>
            </a:r>
          </a:p>
          <a:p>
            <a:r>
              <a:rPr lang="es-ES_tradnl" sz="1600" dirty="0">
                <a:sym typeface="Symbol"/>
              </a:rPr>
              <a:t>p</a:t>
            </a:r>
            <a:r>
              <a:rPr lang="es-ES_tradnl" sz="1600" dirty="0" smtClean="0">
                <a:sym typeface="Symbol"/>
              </a:rPr>
              <a:t>(x): x escribe</a:t>
            </a:r>
          </a:p>
          <a:p>
            <a:r>
              <a:rPr lang="es-ES_tradnl" sz="1600" dirty="0">
                <a:sym typeface="Symbol"/>
              </a:rPr>
              <a:t>q</a:t>
            </a:r>
            <a:r>
              <a:rPr lang="es-ES_tradnl" sz="1600" dirty="0" smtClean="0">
                <a:sym typeface="Symbol"/>
              </a:rPr>
              <a:t>(x): x mira</a:t>
            </a:r>
          </a:p>
          <a:p>
            <a:r>
              <a:rPr lang="es-ES_tradnl" sz="1600" dirty="0" smtClean="0">
                <a:sym typeface="Symbol"/>
              </a:rPr>
              <a:t>x: p(x)  </a:t>
            </a:r>
            <a:r>
              <a:rPr lang="es-ES_tradnl" sz="1600" dirty="0">
                <a:sym typeface="Symbol"/>
              </a:rPr>
              <a:t></a:t>
            </a:r>
            <a:r>
              <a:rPr lang="es-ES_tradnl" sz="1600" dirty="0" smtClean="0">
                <a:sym typeface="Symbol"/>
              </a:rPr>
              <a:t>x: q(x</a:t>
            </a:r>
            <a:r>
              <a:rPr lang="es-ES_tradnl" sz="1600" dirty="0">
                <a:sym typeface="Symbol"/>
              </a:rPr>
              <a:t>) </a:t>
            </a:r>
            <a:endParaRPr lang="es-AR" sz="1600" dirty="0">
              <a:sym typeface="Symbol"/>
            </a:endParaRPr>
          </a:p>
          <a:p>
            <a:endParaRPr lang="es-AR" sz="1600" b="1" dirty="0"/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2804276" y="2284234"/>
            <a:ext cx="936104" cy="43204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 flipV="1">
            <a:off x="2660260" y="2963210"/>
            <a:ext cx="1080120" cy="360040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830148" y="2558455"/>
            <a:ext cx="194421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 OBSERVAR LA DIFERENCIA !</a:t>
            </a:r>
            <a:endParaRPr lang="es-A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35391" y="2533629"/>
            <a:ext cx="609600" cy="609600"/>
          </a:xfrm>
          <a:prstGeom prst="rect">
            <a:avLst/>
          </a:prstGeom>
        </p:spPr>
      </p:pic>
      <p:pic>
        <p:nvPicPr>
          <p:cNvPr id="13" name="Sonido grabad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35391" y="4083918"/>
            <a:ext cx="609600" cy="609600"/>
          </a:xfrm>
          <a:prstGeom prst="rect">
            <a:avLst/>
          </a:prstGeom>
        </p:spPr>
      </p:pic>
      <p:grpSp>
        <p:nvGrpSpPr>
          <p:cNvPr id="24" name="Google Shape;559;p39"/>
          <p:cNvGrpSpPr/>
          <p:nvPr/>
        </p:nvGrpSpPr>
        <p:grpSpPr>
          <a:xfrm>
            <a:off x="6948264" y="2067000"/>
            <a:ext cx="792088" cy="771430"/>
            <a:chOff x="8770051" y="937343"/>
            <a:chExt cx="744273" cy="793950"/>
          </a:xfrm>
        </p:grpSpPr>
        <p:sp>
          <p:nvSpPr>
            <p:cNvPr id="25" name="Google Shape;560;p3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1;p3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2;p3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3;p3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64;p3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" name="Google Shape;565;p3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31" name="Google Shape;566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567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568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569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570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571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572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573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574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575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" name="Google Shape;559;p39"/>
          <p:cNvGrpSpPr/>
          <p:nvPr/>
        </p:nvGrpSpPr>
        <p:grpSpPr>
          <a:xfrm>
            <a:off x="7434940" y="3051539"/>
            <a:ext cx="792088" cy="771430"/>
            <a:chOff x="8770051" y="937343"/>
            <a:chExt cx="744273" cy="793950"/>
          </a:xfrm>
        </p:grpSpPr>
        <p:sp>
          <p:nvSpPr>
            <p:cNvPr id="43" name="Google Shape;560;p3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561;p3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562;p3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563;p3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564;p3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" name="Google Shape;565;p3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49" name="Google Shape;566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67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68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69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70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71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72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73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4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75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" name="Google Shape;559;p39"/>
          <p:cNvGrpSpPr/>
          <p:nvPr/>
        </p:nvGrpSpPr>
        <p:grpSpPr>
          <a:xfrm>
            <a:off x="7867710" y="1512804"/>
            <a:ext cx="792088" cy="771430"/>
            <a:chOff x="8770051" y="937343"/>
            <a:chExt cx="744273" cy="793950"/>
          </a:xfrm>
        </p:grpSpPr>
        <p:sp>
          <p:nvSpPr>
            <p:cNvPr id="60" name="Google Shape;560;p3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61;p3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62;p3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63;p3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564;p3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" name="Google Shape;565;p3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66" name="Google Shape;566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567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568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569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570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571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572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573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574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575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934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11</a:t>
            </a:fld>
            <a:endParaRPr lang="es-AR"/>
          </a:p>
        </p:txBody>
      </p:sp>
      <p:sp>
        <p:nvSpPr>
          <p:cNvPr id="4" name="Google Shape;81;p14"/>
          <p:cNvSpPr txBox="1">
            <a:spLocks/>
          </p:cNvSpPr>
          <p:nvPr/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sz="3600" dirty="0" smtClean="0">
                <a:latin typeface="Berlin Sans FB" panose="020E0602020502020306" pitchFamily="34" charset="0"/>
              </a:rPr>
              <a:t>ACTIVIDAD 7.</a:t>
            </a:r>
            <a:endParaRPr lang="es-AR" sz="3600" dirty="0">
              <a:latin typeface="Berlin Sans FB" panose="020E0602020502020306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7455" y="2001620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Es puramente teórica, por lo que deben responderla y consultarla para </a:t>
            </a:r>
            <a:r>
              <a:rPr lang="es-AR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apoyar su práctica </a:t>
            </a:r>
            <a:r>
              <a:rPr lang="es-AR" sz="28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 para un futuro examen final .</a:t>
            </a:r>
            <a:endParaRPr lang="es-AR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014381"/>
            <a:ext cx="1365088" cy="145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9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Berlin Sans FB" panose="020E0602020502020306" pitchFamily="34" charset="0"/>
              </a:rPr>
              <a:t>ACTIVIDAD 1.</a:t>
            </a:r>
            <a:endParaRPr sz="3200" dirty="0">
              <a:latin typeface="Berlin Sans FB" panose="020E0602020502020306" pitchFamily="34" charset="0"/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4 CuadroTexto"/>
          <p:cNvSpPr txBox="1"/>
          <p:nvPr/>
        </p:nvSpPr>
        <p:spPr>
          <a:xfrm>
            <a:off x="108395" y="1416845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Es puramente teórica, por lo que deben responderla y consultarla para </a:t>
            </a:r>
            <a:r>
              <a:rPr lang="es-AR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apoyar su práctica </a:t>
            </a:r>
            <a:r>
              <a:rPr lang="es-AR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 para un futuro examen final .</a:t>
            </a:r>
            <a:endParaRPr lang="es-AR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Google Shape;81;p14"/>
          <p:cNvSpPr txBox="1">
            <a:spLocks/>
          </p:cNvSpPr>
          <p:nvPr/>
        </p:nvSpPr>
        <p:spPr>
          <a:xfrm>
            <a:off x="323528" y="200342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s-AR" sz="3200" dirty="0" smtClean="0">
                <a:latin typeface="Berlin Sans FB" panose="020E0602020502020306" pitchFamily="34" charset="0"/>
              </a:rPr>
              <a:t>ACTIVIDAD 2.</a:t>
            </a:r>
            <a:endParaRPr lang="es-AR" sz="3200" dirty="0">
              <a:latin typeface="Berlin Sans FB" panose="020E0602020502020306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25341" y="2579484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Esta actividad es muy sencilla. Recuerden que con la letra “x” designamos los elementos (sujetos) que van a ser reemplazados. Haré una como ejemplo:</a:t>
            </a:r>
            <a:endParaRPr lang="es-A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25341" y="3129254"/>
            <a:ext cx="6408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chemeClr val="tx1"/>
                </a:solidFill>
              </a:rPr>
              <a:t>2.2.</a:t>
            </a:r>
            <a:r>
              <a:rPr lang="es-AR" dirty="0">
                <a:solidFill>
                  <a:schemeClr val="tx1"/>
                </a:solidFill>
              </a:rPr>
              <a:t>  </a:t>
            </a:r>
            <a:r>
              <a:rPr lang="es-AR" b="1" dirty="0">
                <a:solidFill>
                  <a:schemeClr val="tx1"/>
                </a:solidFill>
              </a:rPr>
              <a:t>x</a:t>
            </a:r>
            <a:r>
              <a:rPr lang="es-AR" dirty="0">
                <a:solidFill>
                  <a:schemeClr val="tx1"/>
                </a:solidFill>
              </a:rPr>
              <a:t> es mayor o igual que </a:t>
            </a:r>
            <a:r>
              <a:rPr lang="es-AR" b="1" dirty="0">
                <a:solidFill>
                  <a:schemeClr val="tx1"/>
                </a:solidFill>
              </a:rPr>
              <a:t>y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AR" dirty="0" smtClean="0">
                <a:solidFill>
                  <a:schemeClr val="bg1"/>
                </a:solidFill>
              </a:rPr>
              <a:t>Ejemplos de sustitución que lo hacen Verdadera: (5 ; 1) y (10, 2)</a:t>
            </a:r>
          </a:p>
          <a:p>
            <a:pPr marL="285750" indent="-285750">
              <a:buFontTx/>
              <a:buChar char="-"/>
            </a:pPr>
            <a:r>
              <a:rPr lang="es-AR" dirty="0" smtClean="0">
                <a:solidFill>
                  <a:schemeClr val="bg1"/>
                </a:solidFill>
              </a:rPr>
              <a:t>Ejemplos de sustitución que lo hacen Falso: (1;8) y (-2, 9)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051720" y="3917405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s-AR" dirty="0" smtClean="0"/>
              <a:t> es mayor o igual que </a:t>
            </a:r>
            <a:r>
              <a:rPr lang="es-A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AR" dirty="0" smtClean="0"/>
              <a:t>   (V)</a:t>
            </a:r>
          </a:p>
          <a:p>
            <a:r>
              <a:rPr lang="es-A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s-AR" dirty="0" smtClean="0"/>
              <a:t> es mayor o igual que </a:t>
            </a:r>
            <a:r>
              <a:rPr lang="es-A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AR" dirty="0" smtClean="0"/>
              <a:t> (V)</a:t>
            </a:r>
          </a:p>
          <a:p>
            <a:r>
              <a:rPr lang="es-A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AR" dirty="0" smtClean="0"/>
              <a:t> es mayor o igual que </a:t>
            </a:r>
            <a:r>
              <a:rPr lang="es-A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s-AR" dirty="0" smtClean="0"/>
              <a:t>   (F)</a:t>
            </a:r>
          </a:p>
          <a:p>
            <a:r>
              <a:rPr lang="es-A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</a:t>
            </a:r>
            <a:r>
              <a:rPr lang="es-AR" dirty="0" smtClean="0"/>
              <a:t> es mayor o igual que </a:t>
            </a:r>
            <a:r>
              <a:rPr lang="es-A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es-AR" dirty="0" smtClean="0"/>
              <a:t>  (F)</a:t>
            </a:r>
            <a:endParaRPr lang="es-AR" dirty="0"/>
          </a:p>
        </p:txBody>
      </p:sp>
      <p:pic>
        <p:nvPicPr>
          <p:cNvPr id="9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11845" y="347341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81;p14"/>
          <p:cNvSpPr txBox="1">
            <a:spLocks/>
          </p:cNvSpPr>
          <p:nvPr/>
        </p:nvSpPr>
        <p:spPr>
          <a:xfrm>
            <a:off x="30839" y="555526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s-AR" sz="3200" dirty="0" smtClean="0">
                <a:latin typeface="Berlin Sans FB" panose="020E0602020502020306" pitchFamily="34" charset="0"/>
              </a:rPr>
              <a:t>ACTIVIDAD 3.</a:t>
            </a:r>
            <a:endParaRPr lang="es-AR" sz="3200" dirty="0">
              <a:latin typeface="Berlin Sans FB" panose="020E0602020502020306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-28345" y="130732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Tienes que tener muy en cuenta las letras que se utilizan para simbolizar los predicados (p, q, r…), los sujetos indeterminados (x, y, z, …) y las constantes (a, b, c…). Haré diferentes situaciones. </a:t>
            </a:r>
            <a:endParaRPr lang="es-A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95187" y="1975301"/>
            <a:ext cx="5976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3.1.</a:t>
            </a:r>
            <a:r>
              <a:rPr lang="es-AR" dirty="0"/>
              <a:t>  x es un número</a:t>
            </a:r>
            <a:r>
              <a:rPr lang="es-AR" dirty="0" smtClean="0"/>
              <a:t>.</a:t>
            </a:r>
          </a:p>
          <a:p>
            <a:r>
              <a:rPr lang="es-AR" dirty="0"/>
              <a:t>p</a:t>
            </a:r>
            <a:r>
              <a:rPr lang="es-AR" dirty="0" smtClean="0"/>
              <a:t>(x): x es un número.</a:t>
            </a:r>
          </a:p>
          <a:p>
            <a:r>
              <a:rPr lang="es-AR" dirty="0" smtClean="0"/>
              <a:t>Simbolización: </a:t>
            </a:r>
            <a:r>
              <a:rPr lang="es-AR" b="1" dirty="0" smtClean="0"/>
              <a:t>p(x)</a:t>
            </a:r>
          </a:p>
          <a:p>
            <a:r>
              <a:rPr lang="es-AR" dirty="0" smtClean="0"/>
              <a:t>Clasificación: forma proposicional simple, </a:t>
            </a:r>
            <a:r>
              <a:rPr lang="es-AR" dirty="0" err="1" smtClean="0"/>
              <a:t>monádica</a:t>
            </a:r>
            <a:r>
              <a:rPr lang="es-AR" dirty="0" smtClean="0"/>
              <a:t>.</a:t>
            </a:r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95187" y="3147815"/>
            <a:ext cx="5976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/>
              <a:t>3.3</a:t>
            </a:r>
            <a:r>
              <a:rPr lang="es-AR" b="1" dirty="0"/>
              <a:t>.</a:t>
            </a:r>
            <a:r>
              <a:rPr lang="es-AR" dirty="0"/>
              <a:t>  5 es un número pero no es par.</a:t>
            </a:r>
          </a:p>
          <a:p>
            <a:r>
              <a:rPr lang="es-AR" dirty="0" smtClean="0"/>
              <a:t> p(x): x es un número</a:t>
            </a:r>
          </a:p>
          <a:p>
            <a:r>
              <a:rPr lang="es-AR" dirty="0" smtClean="0"/>
              <a:t> q(x): x es número par.</a:t>
            </a:r>
          </a:p>
          <a:p>
            <a:r>
              <a:rPr lang="es-AR" dirty="0" smtClean="0"/>
              <a:t> a=5</a:t>
            </a:r>
          </a:p>
          <a:p>
            <a:r>
              <a:rPr lang="es-AR" dirty="0" smtClean="0"/>
              <a:t>Simbolización: </a:t>
            </a:r>
            <a:r>
              <a:rPr lang="es-A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p(a) </a:t>
            </a:r>
            <a:r>
              <a:rPr lang="es-A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 q(a)</a:t>
            </a:r>
            <a:endParaRPr lang="es-A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dirty="0" smtClean="0"/>
              <a:t>Clasificación: proposición compuesta, </a:t>
            </a:r>
            <a:r>
              <a:rPr lang="es-AR" dirty="0" err="1" smtClean="0"/>
              <a:t>monádica</a:t>
            </a:r>
            <a:r>
              <a:rPr lang="es-AR" dirty="0" smtClean="0"/>
              <a:t>.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 rot="21161482">
            <a:off x="6181690" y="1879804"/>
            <a:ext cx="2521628" cy="9848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OJO!!</a:t>
            </a:r>
          </a:p>
          <a:p>
            <a:r>
              <a:rPr lang="es-AR" dirty="0" smtClean="0"/>
              <a:t>Para esta instancia de simbolización, utilizamos SIEMPRE letras </a:t>
            </a:r>
            <a:r>
              <a:rPr lang="es-AR" b="1" dirty="0" smtClean="0"/>
              <a:t>minúsculas</a:t>
            </a:r>
            <a:endParaRPr lang="es-AR" dirty="0"/>
          </a:p>
        </p:txBody>
      </p:sp>
      <p:pic>
        <p:nvPicPr>
          <p:cNvPr id="9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3223" y="2150156"/>
            <a:ext cx="609600" cy="609600"/>
          </a:xfrm>
          <a:prstGeom prst="rect">
            <a:avLst/>
          </a:prstGeom>
        </p:spPr>
      </p:pic>
      <p:pic>
        <p:nvPicPr>
          <p:cNvPr id="14" name="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3223" y="3962618"/>
            <a:ext cx="609600" cy="60960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4656610" y="3107661"/>
            <a:ext cx="1242831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chemeClr val="bg1"/>
                </a:solidFill>
              </a:rPr>
              <a:t>Escuchar con atención!</a:t>
            </a:r>
            <a:endParaRPr lang="es-A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30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4</a:t>
            </a:fld>
            <a:endParaRPr lang="es-AR"/>
          </a:p>
        </p:txBody>
      </p:sp>
      <p:sp>
        <p:nvSpPr>
          <p:cNvPr id="5" name="4 CuadroTexto"/>
          <p:cNvSpPr txBox="1"/>
          <p:nvPr/>
        </p:nvSpPr>
        <p:spPr>
          <a:xfrm>
            <a:off x="188190" y="1707654"/>
            <a:ext cx="834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dirty="0" smtClean="0"/>
              <a:t>3.10</a:t>
            </a:r>
            <a:r>
              <a:rPr lang="es-AR" sz="1800" b="1" dirty="0"/>
              <a:t>.</a:t>
            </a:r>
            <a:r>
              <a:rPr lang="es-AR" sz="1800" dirty="0"/>
              <a:t>  Si 6 es mayor que 3 y 3 es mayor que 2, entonces, 6 es mayor que 2.</a:t>
            </a:r>
          </a:p>
          <a:p>
            <a:endParaRPr lang="es-AR" sz="1800" dirty="0"/>
          </a:p>
          <a:p>
            <a:r>
              <a:rPr lang="es-AR" sz="1800" dirty="0" smtClean="0"/>
              <a:t> p(</a:t>
            </a:r>
            <a:r>
              <a:rPr lang="es-AR" sz="1800" dirty="0" err="1" smtClean="0"/>
              <a:t>x,y</a:t>
            </a:r>
            <a:r>
              <a:rPr lang="es-AR" sz="1800" dirty="0" smtClean="0"/>
              <a:t>): x es mayor que y</a:t>
            </a:r>
          </a:p>
          <a:p>
            <a:r>
              <a:rPr lang="es-AR" sz="1800" dirty="0" smtClean="0"/>
              <a:t>  a=6, b=3, c=2</a:t>
            </a:r>
          </a:p>
          <a:p>
            <a:endParaRPr lang="es-AR" sz="1800" dirty="0" smtClean="0"/>
          </a:p>
          <a:p>
            <a:r>
              <a:rPr lang="es-AR" sz="1800" dirty="0" smtClean="0"/>
              <a:t>Simbolización: </a:t>
            </a:r>
            <a:r>
              <a:rPr lang="es-A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p(</a:t>
            </a:r>
            <a:r>
              <a:rPr lang="es-AR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a,b</a:t>
            </a:r>
            <a:r>
              <a:rPr lang="es-A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s-A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 p(</a:t>
            </a:r>
            <a:r>
              <a:rPr lang="es-AR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b,c</a:t>
            </a:r>
            <a:r>
              <a:rPr lang="es-A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)  p(</a:t>
            </a:r>
            <a:r>
              <a:rPr lang="es-AR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a,c</a:t>
            </a:r>
            <a:r>
              <a:rPr lang="es-A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)</a:t>
            </a:r>
            <a:endParaRPr lang="es-AR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AR" sz="1800" dirty="0" smtClean="0"/>
          </a:p>
          <a:p>
            <a:r>
              <a:rPr lang="es-AR" sz="1800" dirty="0" smtClean="0"/>
              <a:t>Clasificación: proposición compuesta, diádica.</a:t>
            </a:r>
            <a:endParaRPr lang="es-AR" sz="1800" dirty="0"/>
          </a:p>
        </p:txBody>
      </p:sp>
      <p:pic>
        <p:nvPicPr>
          <p:cNvPr id="6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4088" y="2571750"/>
            <a:ext cx="609600" cy="609600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 rot="21161482">
            <a:off x="6149938" y="3254648"/>
            <a:ext cx="2604618" cy="13542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OJO!!</a:t>
            </a:r>
          </a:p>
          <a:p>
            <a:r>
              <a:rPr lang="es-AR" sz="1600" dirty="0" smtClean="0"/>
              <a:t>Cuando el predicado es DIÁDICO, la notación cambia. Si es TRIÁDICO, será p(</a:t>
            </a:r>
            <a:r>
              <a:rPr lang="es-AR" sz="1600" dirty="0" err="1" smtClean="0"/>
              <a:t>x,y,z</a:t>
            </a:r>
            <a:r>
              <a:rPr lang="es-AR" sz="1600" dirty="0" smtClean="0"/>
              <a:t>)</a:t>
            </a:r>
            <a:endParaRPr lang="es-AR" sz="1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4121259" y="2211710"/>
            <a:ext cx="1242831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chemeClr val="bg1"/>
                </a:solidFill>
              </a:rPr>
              <a:t>Escuchar con atención!</a:t>
            </a:r>
            <a:endParaRPr lang="es-AR" dirty="0">
              <a:solidFill>
                <a:schemeClr val="bg1"/>
              </a:solidFill>
            </a:endParaRPr>
          </a:p>
        </p:txBody>
      </p:sp>
      <p:grpSp>
        <p:nvGrpSpPr>
          <p:cNvPr id="10" name="Google Shape;576;p39"/>
          <p:cNvGrpSpPr/>
          <p:nvPr/>
        </p:nvGrpSpPr>
        <p:grpSpPr>
          <a:xfrm>
            <a:off x="3615579" y="2068279"/>
            <a:ext cx="460705" cy="491455"/>
            <a:chOff x="6506504" y="937343"/>
            <a:chExt cx="744273" cy="793950"/>
          </a:xfrm>
        </p:grpSpPr>
        <p:sp>
          <p:nvSpPr>
            <p:cNvPr id="11" name="Google Shape;577;p3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78;p3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79;p3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580;p3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5" name="Google Shape;581;p3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582;p3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583;p3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584;p3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585;p3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586;p3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587;p3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588;p3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589;p3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590;p3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262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5</a:t>
            </a:fld>
            <a:endParaRPr lang="es-AR"/>
          </a:p>
        </p:txBody>
      </p:sp>
      <p:sp>
        <p:nvSpPr>
          <p:cNvPr id="5" name="Google Shape;81;p14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erlin Sans FB" panose="020E0602020502020306" pitchFamily="34" charset="0"/>
              </a:rPr>
              <a:t>ACTIVIDAD 4.</a:t>
            </a:r>
            <a:endParaRPr dirty="0">
              <a:latin typeface="Berlin Sans FB" panose="020E0602020502020306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7455" y="2001620"/>
            <a:ext cx="842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Es puramente teórica, por lo que deben responderla y consultarla para </a:t>
            </a:r>
            <a:r>
              <a:rPr lang="es-AR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apoyar su práctica </a:t>
            </a:r>
            <a:r>
              <a:rPr lang="es-AR" sz="28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 para un futuro examen final .</a:t>
            </a:r>
            <a:endParaRPr lang="es-AR" sz="2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014381"/>
            <a:ext cx="1365088" cy="145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78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2" r="-3085" b="31659"/>
          <a:stretch/>
        </p:blipFill>
        <p:spPr bwMode="auto">
          <a:xfrm>
            <a:off x="129720" y="2954226"/>
            <a:ext cx="4018298" cy="69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6</a:t>
            </a:fld>
            <a:endParaRPr lang="es-AR"/>
          </a:p>
        </p:txBody>
      </p:sp>
      <p:sp>
        <p:nvSpPr>
          <p:cNvPr id="7" name="Google Shape;81;p14"/>
          <p:cNvSpPr txBox="1">
            <a:spLocks/>
          </p:cNvSpPr>
          <p:nvPr/>
        </p:nvSpPr>
        <p:spPr>
          <a:xfrm>
            <a:off x="395536" y="477509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s-AR" sz="3200" dirty="0" smtClean="0">
                <a:solidFill>
                  <a:srgbClr val="7030A0"/>
                </a:solidFill>
                <a:latin typeface="Berlin Sans FB" panose="020E0602020502020306" pitchFamily="34" charset="0"/>
              </a:rPr>
              <a:t>ACTIVIDAD 5.</a:t>
            </a:r>
            <a:endParaRPr lang="es-AR" sz="3200" dirty="0">
              <a:solidFill>
                <a:srgbClr val="7030A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5" b="38545"/>
          <a:stretch/>
        </p:blipFill>
        <p:spPr>
          <a:xfrm>
            <a:off x="4427984" y="1436487"/>
            <a:ext cx="4389554" cy="1826694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107504" y="1416844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smtClean="0">
                <a:latin typeface="Comic Sans MS" panose="030F0702030302020204" pitchFamily="66" charset="0"/>
              </a:rPr>
              <a:t>Recordamos la definición de valor absoluto:</a:t>
            </a:r>
            <a:endParaRPr lang="es-AR" sz="1600" dirty="0">
              <a:latin typeface="Comic Sans MS" panose="030F0702030302020204" pitchFamily="66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21921" r="4887" b="30761"/>
          <a:stretch/>
        </p:blipFill>
        <p:spPr bwMode="auto">
          <a:xfrm>
            <a:off x="581420" y="2004397"/>
            <a:ext cx="3379020" cy="107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6804248" y="2859783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CuadroTexto"/>
          <p:cNvSpPr txBox="1"/>
          <p:nvPr/>
        </p:nvSpPr>
        <p:spPr>
          <a:xfrm>
            <a:off x="6732240" y="2859782"/>
            <a:ext cx="41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sym typeface="Symbol"/>
              </a:rPr>
              <a:t></a:t>
            </a:r>
            <a:endParaRPr lang="es-AR" sz="16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2014249" y="4083918"/>
            <a:ext cx="4608512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000" b="1" dirty="0" smtClean="0">
                <a:latin typeface="Comic Sans MS" panose="030F0702030302020204" pitchFamily="66" charset="0"/>
              </a:rPr>
              <a:t>Estos dos conceptos, tendremos en cuenta para resolver la Actividad 5</a:t>
            </a:r>
            <a:endParaRPr lang="es-AR" sz="2000" b="1" dirty="0">
              <a:latin typeface="Comic Sans MS" panose="030F0702030302020204" pitchFamily="66" charset="0"/>
            </a:endParaRPr>
          </a:p>
        </p:txBody>
      </p:sp>
      <p:sp>
        <p:nvSpPr>
          <p:cNvPr id="14" name="13 Flecha curvada hacia arriba"/>
          <p:cNvSpPr/>
          <p:nvPr/>
        </p:nvSpPr>
        <p:spPr>
          <a:xfrm rot="18498409">
            <a:off x="6689621" y="3867894"/>
            <a:ext cx="1116124" cy="432048"/>
          </a:xfrm>
          <a:prstGeom prst="curvedUp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8" name="17 Flecha curvada hacia arriba"/>
          <p:cNvSpPr/>
          <p:nvPr/>
        </p:nvSpPr>
        <p:spPr>
          <a:xfrm rot="14878705" flipV="1">
            <a:off x="776956" y="3869650"/>
            <a:ext cx="1116124" cy="511309"/>
          </a:xfrm>
          <a:prstGeom prst="curvedUp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9" name="Google Shape;385;p38"/>
          <p:cNvSpPr/>
          <p:nvPr/>
        </p:nvSpPr>
        <p:spPr>
          <a:xfrm>
            <a:off x="715654" y="4481577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lt1"/>
          </a:solidFill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92;p38"/>
          <p:cNvSpPr/>
          <p:nvPr/>
        </p:nvSpPr>
        <p:spPr>
          <a:xfrm>
            <a:off x="7655367" y="395166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18;p38"/>
          <p:cNvSpPr/>
          <p:nvPr/>
        </p:nvSpPr>
        <p:spPr>
          <a:xfrm>
            <a:off x="7342181" y="4403514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lt1"/>
          </a:solidFill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19;p38"/>
          <p:cNvSpPr/>
          <p:nvPr/>
        </p:nvSpPr>
        <p:spPr>
          <a:xfrm>
            <a:off x="525535" y="4083919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lt1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7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" name="Google Shape;81;p14"/>
          <p:cNvSpPr txBox="1">
            <a:spLocks/>
          </p:cNvSpPr>
          <p:nvPr/>
        </p:nvSpPr>
        <p:spPr>
          <a:xfrm>
            <a:off x="265804" y="237828"/>
            <a:ext cx="550856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 b="0" i="0" u="none" strike="noStrike" cap="none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r>
              <a:rPr lang="es-AR" sz="3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ACTIVIDAD 5.</a:t>
            </a:r>
          </a:p>
          <a:p>
            <a:r>
              <a:rPr lang="es-AR" sz="16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Se resolverán varios ejemplos, a modo de abarcar los diferentes casos.</a:t>
            </a:r>
            <a:endParaRPr lang="es-AR" sz="16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Google Shape;370;p38"/>
          <p:cNvSpPr/>
          <p:nvPr/>
        </p:nvSpPr>
        <p:spPr>
          <a:xfrm>
            <a:off x="7692045" y="221599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70;p38"/>
          <p:cNvSpPr/>
          <p:nvPr/>
        </p:nvSpPr>
        <p:spPr>
          <a:xfrm>
            <a:off x="7861432" y="50123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70;p38"/>
          <p:cNvSpPr/>
          <p:nvPr/>
        </p:nvSpPr>
        <p:spPr>
          <a:xfrm>
            <a:off x="8172400" y="174901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70;p38"/>
          <p:cNvSpPr/>
          <p:nvPr/>
        </p:nvSpPr>
        <p:spPr>
          <a:xfrm>
            <a:off x="8329386" y="504103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70;p38"/>
          <p:cNvSpPr/>
          <p:nvPr/>
        </p:nvSpPr>
        <p:spPr>
          <a:xfrm>
            <a:off x="8631182" y="762100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14 CuadroTexto"/>
          <p:cNvSpPr txBox="1"/>
          <p:nvPr/>
        </p:nvSpPr>
        <p:spPr>
          <a:xfrm rot="21161482">
            <a:off x="5834260" y="994476"/>
            <a:ext cx="2604618" cy="1107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OJO!!</a:t>
            </a:r>
          </a:p>
          <a:p>
            <a:r>
              <a:rPr lang="es-AR" sz="1600" dirty="0" smtClean="0"/>
              <a:t>Tener siempre en cuenta el conjunto Numérico en el que se trabaja el Universo</a:t>
            </a:r>
            <a:endParaRPr lang="es-AR" sz="16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175645" y="1036380"/>
            <a:ext cx="5976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5.3.</a:t>
            </a:r>
            <a:r>
              <a:rPr lang="es-AR" dirty="0"/>
              <a:t>  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= Z  </a:t>
            </a:r>
            <a:r>
              <a:rPr lang="es-AR" dirty="0"/>
              <a:t>;  x</a:t>
            </a:r>
            <a:r>
              <a:rPr lang="es-AR" baseline="30000" dirty="0"/>
              <a:t>2</a:t>
            </a:r>
            <a:r>
              <a:rPr lang="es-AR" dirty="0"/>
              <a:t> = 49 </a:t>
            </a:r>
          </a:p>
          <a:p>
            <a:r>
              <a:rPr lang="es-AR" dirty="0" smtClean="0"/>
              <a:t>p(x):</a:t>
            </a:r>
            <a:r>
              <a:rPr lang="es-AR" dirty="0"/>
              <a:t> x</a:t>
            </a:r>
            <a:r>
              <a:rPr lang="es-AR" baseline="30000" dirty="0"/>
              <a:t>2</a:t>
            </a:r>
            <a:r>
              <a:rPr lang="es-AR" dirty="0"/>
              <a:t> = 49</a:t>
            </a:r>
            <a:r>
              <a:rPr lang="es-AR" dirty="0" smtClean="0"/>
              <a:t> </a:t>
            </a:r>
          </a:p>
          <a:p>
            <a:r>
              <a:rPr lang="es-AR" dirty="0" smtClean="0"/>
              <a:t>Simbolización: </a:t>
            </a:r>
            <a:r>
              <a:rPr lang="es-AR" b="1" dirty="0" smtClean="0"/>
              <a:t>p(x)	       Conjunto de verdad P = {7, -7}</a:t>
            </a:r>
          </a:p>
          <a:p>
            <a:endParaRPr lang="es-AR" dirty="0"/>
          </a:p>
        </p:txBody>
      </p:sp>
      <p:cxnSp>
        <p:nvCxnSpPr>
          <p:cNvPr id="3" name="2 Conector recto de flecha"/>
          <p:cNvCxnSpPr/>
          <p:nvPr/>
        </p:nvCxnSpPr>
        <p:spPr>
          <a:xfrm>
            <a:off x="1817069" y="1584640"/>
            <a:ext cx="576064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202820" y="1850056"/>
            <a:ext cx="59766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/>
              <a:t>5.6</a:t>
            </a:r>
            <a:r>
              <a:rPr lang="es-AR" b="1" dirty="0"/>
              <a:t>.</a:t>
            </a:r>
            <a:r>
              <a:rPr lang="es-AR" dirty="0"/>
              <a:t>  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= R  </a:t>
            </a:r>
            <a:r>
              <a:rPr lang="es-AR" dirty="0"/>
              <a:t>;  |x| </a:t>
            </a:r>
            <a:r>
              <a:rPr lang="es-AR" dirty="0">
                <a:sym typeface="Symbol"/>
              </a:rPr>
              <a:t></a:t>
            </a:r>
            <a:r>
              <a:rPr lang="es-AR" dirty="0"/>
              <a:t> 4</a:t>
            </a:r>
          </a:p>
          <a:p>
            <a:r>
              <a:rPr lang="es-AR" dirty="0" smtClean="0"/>
              <a:t> p(x):</a:t>
            </a:r>
            <a:r>
              <a:rPr lang="es-AR" dirty="0"/>
              <a:t>|x| </a:t>
            </a:r>
            <a:r>
              <a:rPr lang="es-AR" dirty="0">
                <a:sym typeface="Symbol"/>
              </a:rPr>
              <a:t></a:t>
            </a:r>
            <a:r>
              <a:rPr lang="es-AR" dirty="0"/>
              <a:t> 4</a:t>
            </a:r>
          </a:p>
          <a:p>
            <a:r>
              <a:rPr lang="es-AR" dirty="0" smtClean="0"/>
              <a:t> Simbolización: </a:t>
            </a:r>
            <a:r>
              <a:rPr lang="es-AR" b="1" dirty="0" smtClean="0"/>
              <a:t>p(x)	       Conjunto de verdad P = </a:t>
            </a:r>
            <a:r>
              <a:rPr lang="es-AR" b="1" dirty="0">
                <a:solidFill>
                  <a:schemeClr val="tx1"/>
                </a:solidFill>
                <a:sym typeface="Symbol"/>
              </a:rPr>
              <a:t>(-; </a:t>
            </a:r>
            <a:r>
              <a:rPr lang="es-AR" b="1" dirty="0">
                <a:solidFill>
                  <a:schemeClr val="tx1"/>
                </a:solidFill>
              </a:rPr>
              <a:t>-4] U [4, +</a:t>
            </a:r>
            <a:r>
              <a:rPr lang="es-AR" b="1" dirty="0">
                <a:solidFill>
                  <a:schemeClr val="tx1"/>
                </a:solidFill>
                <a:sym typeface="Symbol"/>
              </a:rPr>
              <a:t></a:t>
            </a:r>
            <a:r>
              <a:rPr lang="es-AR" b="1" dirty="0" smtClean="0">
                <a:solidFill>
                  <a:schemeClr val="tx1"/>
                </a:solidFill>
                <a:sym typeface="Symbol"/>
              </a:rPr>
              <a:t>)</a:t>
            </a:r>
            <a:r>
              <a:rPr lang="es-AR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es-AR" b="1" u="sng" dirty="0" smtClean="0"/>
              <a:t>Cálculos auxiliares</a:t>
            </a:r>
          </a:p>
          <a:p>
            <a:r>
              <a:rPr lang="es-AR" sz="1200" b="1" dirty="0">
                <a:solidFill>
                  <a:schemeClr val="tx1"/>
                </a:solidFill>
              </a:rPr>
              <a:t>Aplicamos la propiedad </a:t>
            </a:r>
            <a:r>
              <a:rPr lang="es-AR" sz="1200" b="1" dirty="0" smtClean="0">
                <a:solidFill>
                  <a:schemeClr val="tx1"/>
                </a:solidFill>
              </a:rPr>
              <a:t>2 en </a:t>
            </a:r>
            <a:r>
              <a:rPr lang="es-AR" sz="1200" dirty="0"/>
              <a:t>|x| </a:t>
            </a:r>
            <a:r>
              <a:rPr lang="es-AR" sz="1200" dirty="0">
                <a:sym typeface="Symbol"/>
              </a:rPr>
              <a:t></a:t>
            </a:r>
            <a:r>
              <a:rPr lang="es-AR" sz="1200" dirty="0"/>
              <a:t> </a:t>
            </a:r>
            <a:r>
              <a:rPr lang="es-AR" sz="1200" dirty="0" smtClean="0"/>
              <a:t>4:</a:t>
            </a:r>
            <a:r>
              <a:rPr lang="es-AR" sz="1200" b="1" dirty="0" smtClean="0">
                <a:solidFill>
                  <a:schemeClr val="tx1"/>
                </a:solidFill>
              </a:rPr>
              <a:t> </a:t>
            </a:r>
            <a:endParaRPr lang="es-AR" sz="1200" b="1" dirty="0">
              <a:solidFill>
                <a:schemeClr val="tx1"/>
              </a:solidFill>
            </a:endParaRPr>
          </a:p>
          <a:p>
            <a:r>
              <a:rPr lang="es-AR" b="1" dirty="0"/>
              <a:t>x </a:t>
            </a:r>
            <a:r>
              <a:rPr lang="es-AR" b="1" dirty="0">
                <a:sym typeface="Symbol"/>
              </a:rPr>
              <a:t> 4  x  - 4</a:t>
            </a:r>
            <a:endParaRPr lang="es-AR" dirty="0"/>
          </a:p>
        </p:txBody>
      </p:sp>
      <p:cxnSp>
        <p:nvCxnSpPr>
          <p:cNvPr id="22" name="21 Conector recto de flecha"/>
          <p:cNvCxnSpPr/>
          <p:nvPr/>
        </p:nvCxnSpPr>
        <p:spPr>
          <a:xfrm>
            <a:off x="1889077" y="2427734"/>
            <a:ext cx="576064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202820" y="3291831"/>
            <a:ext cx="5976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/>
              <a:t>5.7</a:t>
            </a:r>
            <a:r>
              <a:rPr lang="es-AR" dirty="0" smtClean="0"/>
              <a:t>  </a:t>
            </a:r>
            <a:r>
              <a:rPr lang="es-A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R  </a:t>
            </a:r>
            <a:r>
              <a:rPr lang="es-AR" dirty="0"/>
              <a:t>;  |x + 2| = </a:t>
            </a:r>
            <a:r>
              <a:rPr lang="es-AR" dirty="0" smtClean="0"/>
              <a:t>4</a:t>
            </a:r>
          </a:p>
          <a:p>
            <a:r>
              <a:rPr lang="es-AR" dirty="0" smtClean="0"/>
              <a:t>p(x): </a:t>
            </a:r>
            <a:r>
              <a:rPr lang="es-AR" dirty="0"/>
              <a:t>|x + 2| = 4</a:t>
            </a:r>
          </a:p>
          <a:p>
            <a:r>
              <a:rPr lang="es-AR" dirty="0" smtClean="0"/>
              <a:t>Simbolización: </a:t>
            </a:r>
            <a:r>
              <a:rPr lang="es-AR" b="1" dirty="0" smtClean="0"/>
              <a:t>p(x)	       Conjunto de verdad P = {</a:t>
            </a:r>
            <a:r>
              <a:rPr lang="es-AR" b="1" dirty="0"/>
              <a:t>2 , </a:t>
            </a:r>
            <a:r>
              <a:rPr lang="es-AR" b="1" dirty="0" smtClean="0"/>
              <a:t>- 6 }</a:t>
            </a:r>
          </a:p>
          <a:p>
            <a:endParaRPr lang="es-AR" dirty="0"/>
          </a:p>
        </p:txBody>
      </p:sp>
      <p:cxnSp>
        <p:nvCxnSpPr>
          <p:cNvPr id="24" name="23 Conector recto de flecha"/>
          <p:cNvCxnSpPr/>
          <p:nvPr/>
        </p:nvCxnSpPr>
        <p:spPr>
          <a:xfrm>
            <a:off x="1884396" y="3867894"/>
            <a:ext cx="576064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218240" y="3974910"/>
                <a:ext cx="3492388" cy="1137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1200" b="1" u="sng" dirty="0" smtClean="0"/>
                  <a:t>Cálculos auxiliares</a:t>
                </a:r>
              </a:p>
              <a:p>
                <a:r>
                  <a:rPr lang="es-AR" sz="1200" dirty="0" smtClean="0"/>
                  <a:t>Aplicamos la definición de valor absoluto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AR" sz="1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AR" sz="1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s-AR" sz="1200" b="0" i="1" smtClean="0">
                              <a:latin typeface="Cambria Math"/>
                            </a:rPr>
                            <m:t>+2</m:t>
                          </m:r>
                        </m:e>
                      </m:d>
                      <m:r>
                        <a:rPr lang="es-AR" sz="1200" b="0" i="1" smtClean="0">
                          <a:latin typeface="Cambria Math"/>
                        </a:rPr>
                        <m:t>=4</m:t>
                      </m:r>
                      <m:r>
                        <a:rPr lang="es-AR" sz="1200" b="0" i="1" smtClean="0">
                          <a:latin typeface="Cambria Math"/>
                          <a:ea typeface="Cambria Math"/>
                        </a:rPr>
                        <m:t>⟺</m:t>
                      </m:r>
                      <m:d>
                        <m:dPr>
                          <m:begChr m:val="{"/>
                          <m:endChr m:val=""/>
                          <m:ctrlPr>
                            <a:rPr lang="es-AR" sz="1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AR" sz="1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s-AR" sz="1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s-AR" sz="1200" b="0" i="1" smtClean="0">
                                  <a:latin typeface="Cambria Math"/>
                                  <a:ea typeface="Cambria Math"/>
                                </a:rPr>
                                <m:t>+2=4⟹</m:t>
                              </m:r>
                              <m:r>
                                <a:rPr lang="es-AR" sz="1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  <m:r>
                                <a:rPr lang="es-AR" sz="1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s-AR" sz="1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s-AR" sz="1200" b="0" i="1" smtClean="0">
                                  <a:latin typeface="Cambria Math"/>
                                  <a:ea typeface="Cambria Math"/>
                                </a:rPr>
                                <m:t>∨</m:t>
                              </m:r>
                            </m:e>
                            <m:e>
                              <m:r>
                                <a:rPr lang="es-AR" sz="1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s-AR" sz="1200" b="0" i="1" smtClean="0">
                                  <a:latin typeface="Cambria Math"/>
                                  <a:ea typeface="Cambria Math"/>
                                </a:rPr>
                                <m:t>+2=−4⟹</m:t>
                              </m:r>
                              <m:r>
                                <a:rPr lang="es-AR" sz="1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  <m:r>
                                <a:rPr lang="es-AR" sz="1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=−</m:t>
                              </m:r>
                              <m:r>
                                <a:rPr lang="es-AR" sz="1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AR" sz="1200" dirty="0" smtClean="0"/>
              </a:p>
              <a:p>
                <a:endParaRPr lang="es-AR" sz="1200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40" y="3974910"/>
                <a:ext cx="3492388" cy="1168590"/>
              </a:xfrm>
              <a:prstGeom prst="rect">
                <a:avLst/>
              </a:prstGeom>
              <a:blipFill rotWithShape="1">
                <a:blip r:embed="rId9"/>
                <a:stretch>
                  <a:fillRect l="-175" t="-58854" b="-11145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18 Conector recto"/>
          <p:cNvCxnSpPr/>
          <p:nvPr/>
        </p:nvCxnSpPr>
        <p:spPr>
          <a:xfrm>
            <a:off x="5868144" y="2715766"/>
            <a:ext cx="2461242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>
            <a:off x="7003996" y="2599332"/>
            <a:ext cx="1" cy="188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7213537" y="2524276"/>
            <a:ext cx="432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endParaRPr lang="es-AR" sz="1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29 Conector recto de flecha"/>
          <p:cNvCxnSpPr/>
          <p:nvPr/>
        </p:nvCxnSpPr>
        <p:spPr>
          <a:xfrm>
            <a:off x="7380312" y="2715766"/>
            <a:ext cx="94907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CuadroTexto"/>
          <p:cNvSpPr txBox="1"/>
          <p:nvPr/>
        </p:nvSpPr>
        <p:spPr>
          <a:xfrm>
            <a:off x="6468965" y="2499742"/>
            <a:ext cx="432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s-AR" sz="1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38 Conector recto de flecha"/>
          <p:cNvCxnSpPr/>
          <p:nvPr/>
        </p:nvCxnSpPr>
        <p:spPr>
          <a:xfrm flipH="1">
            <a:off x="5868146" y="2715766"/>
            <a:ext cx="737155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33 CuadroTexto"/>
          <p:cNvSpPr txBox="1"/>
          <p:nvPr/>
        </p:nvSpPr>
        <p:spPr>
          <a:xfrm>
            <a:off x="6876258" y="2361243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0</a:t>
            </a:r>
            <a:endParaRPr lang="es-AR" dirty="0"/>
          </a:p>
        </p:txBody>
      </p:sp>
      <p:sp>
        <p:nvSpPr>
          <p:cNvPr id="44" name="43 CuadroTexto"/>
          <p:cNvSpPr txBox="1"/>
          <p:nvPr/>
        </p:nvSpPr>
        <p:spPr>
          <a:xfrm>
            <a:off x="7233863" y="2335982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4</a:t>
            </a:r>
            <a:endParaRPr lang="es-AR" dirty="0"/>
          </a:p>
        </p:txBody>
      </p:sp>
      <p:sp>
        <p:nvSpPr>
          <p:cNvPr id="45" name="44 CuadroTexto"/>
          <p:cNvSpPr txBox="1"/>
          <p:nvPr/>
        </p:nvSpPr>
        <p:spPr>
          <a:xfrm>
            <a:off x="6388059" y="2345854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-4</a:t>
            </a:r>
            <a:endParaRPr lang="es-AR" dirty="0"/>
          </a:p>
        </p:txBody>
      </p:sp>
      <p:pic>
        <p:nvPicPr>
          <p:cNvPr id="35" name="l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12193" y="3291830"/>
            <a:ext cx="609600" cy="609600"/>
          </a:xfrm>
          <a:prstGeom prst="rect">
            <a:avLst/>
          </a:prstGeom>
        </p:spPr>
      </p:pic>
      <p:pic>
        <p:nvPicPr>
          <p:cNvPr id="36" name="pp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94395" y="3978951"/>
            <a:ext cx="609600" cy="609600"/>
          </a:xfrm>
          <a:prstGeom prst="rect">
            <a:avLst/>
          </a:prstGeom>
        </p:spPr>
      </p:pic>
      <p:cxnSp>
        <p:nvCxnSpPr>
          <p:cNvPr id="41" name="40 Conector recto"/>
          <p:cNvCxnSpPr/>
          <p:nvPr/>
        </p:nvCxnSpPr>
        <p:spPr>
          <a:xfrm>
            <a:off x="218240" y="1850055"/>
            <a:ext cx="5289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/>
          <p:nvPr/>
        </p:nvCxnSpPr>
        <p:spPr>
          <a:xfrm>
            <a:off x="265804" y="3291830"/>
            <a:ext cx="5289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8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87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125163" y="759932"/>
                <a:ext cx="8928992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 dirty="0" smtClean="0"/>
                  <a:t>5.7</a:t>
                </a:r>
                <a:r>
                  <a:rPr lang="es-AR" dirty="0" smtClean="0"/>
                  <a:t>  </a:t>
                </a:r>
                <a:r>
                  <a:rPr lang="es-AR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 = R  </a:t>
                </a:r>
                <a:r>
                  <a:rPr lang="es-AR" dirty="0"/>
                  <a:t>;  Si 2x + 3 = 7, entonces |x| ≤ 3 </a:t>
                </a:r>
                <a:endParaRPr lang="es-AR" dirty="0" smtClean="0"/>
              </a:p>
              <a:p>
                <a:r>
                  <a:rPr lang="es-AR" dirty="0" smtClean="0"/>
                  <a:t>p(x): </a:t>
                </a:r>
                <a:r>
                  <a:rPr lang="es-AR" dirty="0"/>
                  <a:t>2x + 3 = </a:t>
                </a:r>
                <a:r>
                  <a:rPr lang="es-AR" dirty="0" smtClean="0"/>
                  <a:t>7</a:t>
                </a:r>
              </a:p>
              <a:p>
                <a:r>
                  <a:rPr lang="es-AR" dirty="0" smtClean="0"/>
                  <a:t>q(x): </a:t>
                </a:r>
                <a:r>
                  <a:rPr lang="es-AR" dirty="0"/>
                  <a:t>|x| ≤ 3 </a:t>
                </a:r>
                <a:endParaRPr lang="es-AR" dirty="0" smtClean="0"/>
              </a:p>
              <a:p>
                <a:r>
                  <a:rPr lang="es-AR" dirty="0" smtClean="0"/>
                  <a:t>Simbolización: </a:t>
                </a:r>
                <a:r>
                  <a:rPr lang="es-AR" b="1" dirty="0" smtClean="0"/>
                  <a:t>p(x) </a:t>
                </a:r>
                <a:r>
                  <a:rPr lang="es-AR" b="1" dirty="0" smtClean="0">
                    <a:sym typeface="Symbol"/>
                  </a:rPr>
                  <a:t> q(x)</a:t>
                </a:r>
                <a:r>
                  <a:rPr lang="es-AR" b="1" dirty="0" smtClean="0"/>
                  <a:t>	       Conjunto de verdad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b="1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s-AR" b="1" i="0" dirty="0" smtClean="0">
                            <a:latin typeface="Cambria Math"/>
                          </a:rPr>
                          <m:t>𝐏</m:t>
                        </m:r>
                      </m:e>
                    </m:acc>
                  </m:oMath>
                </a14:m>
                <a:r>
                  <a:rPr lang="es-AR" b="1" dirty="0" smtClean="0"/>
                  <a:t> U Q = </a:t>
                </a:r>
                <a:r>
                  <a:rPr lang="es-AR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es-A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gerian" panose="04020705040A02060702" pitchFamily="82" charset="0"/>
                  </a:rPr>
                  <a:t>R</a:t>
                </a:r>
                <a:r>
                  <a:rPr lang="es-A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– {2</a:t>
                </a:r>
                <a:r>
                  <a:rPr lang="es-AR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}) </a:t>
                </a:r>
                <a:r>
                  <a:rPr lang="es-AR" b="1" dirty="0" smtClean="0"/>
                  <a:t>U </a:t>
                </a:r>
                <a:r>
                  <a:rPr lang="es-AR" dirty="0" smtClean="0">
                    <a:solidFill>
                      <a:srgbClr val="FF0000"/>
                    </a:solidFill>
                    <a:sym typeface="Symbol"/>
                  </a:rPr>
                  <a:t>[-</a:t>
                </a:r>
                <a:r>
                  <a:rPr lang="es-AR" dirty="0">
                    <a:solidFill>
                      <a:srgbClr val="FF0000"/>
                    </a:solidFill>
                    <a:sym typeface="Symbol"/>
                  </a:rPr>
                  <a:t>3; 3</a:t>
                </a:r>
                <a:r>
                  <a:rPr lang="es-AR" dirty="0" smtClean="0">
                    <a:solidFill>
                      <a:srgbClr val="FF0000"/>
                    </a:solidFill>
                    <a:sym typeface="Symbol"/>
                  </a:rPr>
                  <a:t>]</a:t>
                </a:r>
                <a:r>
                  <a:rPr lang="es-AR" dirty="0" smtClean="0">
                    <a:sym typeface="Symbol"/>
                  </a:rPr>
                  <a:t> = </a:t>
                </a:r>
                <a:r>
                  <a:rPr lang="es-AR" b="1" dirty="0">
                    <a:latin typeface="Algerian" panose="04020705040A02060702" pitchFamily="82" charset="0"/>
                  </a:rPr>
                  <a:t>R</a:t>
                </a:r>
                <a:r>
                  <a:rPr lang="es-AR" dirty="0" smtClean="0">
                    <a:sym typeface="Symbol"/>
                  </a:rPr>
                  <a:t> </a:t>
                </a:r>
                <a:r>
                  <a:rPr lang="es-AR" b="1" dirty="0" smtClean="0"/>
                  <a:t> </a:t>
                </a:r>
              </a:p>
              <a:p>
                <a:endParaRPr lang="es-AR" b="1" u="sng" dirty="0" smtClean="0"/>
              </a:p>
              <a:p>
                <a:r>
                  <a:rPr lang="es-AR" b="1" u="sng" dirty="0" smtClean="0"/>
                  <a:t>Cálculos auxiliares</a:t>
                </a:r>
              </a:p>
              <a:p>
                <a:r>
                  <a:rPr lang="es-AR" b="1" dirty="0" smtClean="0"/>
                  <a:t>p(x)=  </a:t>
                </a:r>
                <a:r>
                  <a:rPr lang="es-AR" dirty="0"/>
                  <a:t>2x + 3 = </a:t>
                </a:r>
                <a:r>
                  <a:rPr lang="es-AR" dirty="0" smtClean="0"/>
                  <a:t>7	P = {2} </a:t>
                </a:r>
                <a:endParaRPr lang="es-AR" dirty="0"/>
              </a:p>
              <a:p>
                <a:r>
                  <a:rPr lang="es-AR" b="1" dirty="0" smtClean="0"/>
                  <a:t>2x + 3 = 7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s-AR" b="1" i="0" smtClean="0">
                            <a:latin typeface="Cambria Math"/>
                          </a:rPr>
                          <m:t>𝐏</m:t>
                        </m:r>
                        <m:r>
                          <a:rPr lang="es-AR" b="1" i="0" smtClean="0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s-AR" b="1" dirty="0" smtClean="0"/>
                  <a:t>= </a:t>
                </a:r>
                <a:r>
                  <a:rPr lang="es-AR" b="1" dirty="0">
                    <a:latin typeface="Algerian" panose="04020705040A02060702" pitchFamily="82" charset="0"/>
                  </a:rPr>
                  <a:t>R</a:t>
                </a:r>
                <a:r>
                  <a:rPr lang="es-AR" b="1" dirty="0" smtClean="0"/>
                  <a:t> – {2}</a:t>
                </a:r>
              </a:p>
              <a:p>
                <a:r>
                  <a:rPr lang="es-AR" b="1" dirty="0"/>
                  <a:t> </a:t>
                </a:r>
                <a:r>
                  <a:rPr lang="es-AR" b="1" dirty="0" smtClean="0"/>
                  <a:t>     2x = 7 – 3</a:t>
                </a:r>
              </a:p>
              <a:p>
                <a:r>
                  <a:rPr lang="es-AR" b="1" dirty="0"/>
                  <a:t> </a:t>
                </a:r>
                <a:r>
                  <a:rPr lang="es-AR" b="1" dirty="0" smtClean="0"/>
                  <a:t>       x =  4 : 2</a:t>
                </a:r>
              </a:p>
              <a:p>
                <a:r>
                  <a:rPr lang="es-AR" b="1" dirty="0"/>
                  <a:t> </a:t>
                </a:r>
                <a:r>
                  <a:rPr lang="es-AR" b="1" dirty="0" smtClean="0"/>
                  <a:t>       x = 2</a:t>
                </a:r>
              </a:p>
              <a:p>
                <a:r>
                  <a:rPr lang="es-AR" dirty="0" smtClean="0"/>
                  <a:t> </a:t>
                </a:r>
              </a:p>
              <a:p>
                <a:r>
                  <a:rPr lang="es-AR" dirty="0" smtClean="0"/>
                  <a:t>q(x)= </a:t>
                </a:r>
                <a:r>
                  <a:rPr lang="es-AR" dirty="0"/>
                  <a:t>|x| ≤ </a:t>
                </a:r>
                <a:r>
                  <a:rPr lang="es-AR" dirty="0" smtClean="0"/>
                  <a:t>3</a:t>
                </a:r>
              </a:p>
              <a:p>
                <a:r>
                  <a:rPr lang="es-AR" dirty="0" smtClean="0"/>
                  <a:t>-3 </a:t>
                </a:r>
                <a:r>
                  <a:rPr lang="es-AR" dirty="0" smtClean="0">
                    <a:sym typeface="Symbol"/>
                  </a:rPr>
                  <a:t> x  3     	Q = [-3; 3]</a:t>
                </a:r>
                <a:endParaRPr lang="es-AR" dirty="0"/>
              </a:p>
              <a:p>
                <a:r>
                  <a:rPr lang="es-AR" dirty="0" smtClean="0"/>
                  <a:t> </a:t>
                </a:r>
                <a:endParaRPr lang="es-AR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3" y="759931"/>
                <a:ext cx="8928992" cy="3323987"/>
              </a:xfrm>
              <a:prstGeom prst="rect">
                <a:avLst/>
              </a:prstGeom>
              <a:blipFill rotWithShape="1">
                <a:blip r:embed="rId9"/>
                <a:stretch>
                  <a:fillRect l="-205" t="-3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11 Conector recto"/>
          <p:cNvCxnSpPr/>
          <p:nvPr/>
        </p:nvCxnSpPr>
        <p:spPr>
          <a:xfrm>
            <a:off x="4678102" y="2623436"/>
            <a:ext cx="3494298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5813954" y="2507002"/>
            <a:ext cx="1" cy="188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5220072" y="2431946"/>
            <a:ext cx="432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endParaRPr lang="es-AR" sz="1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6407511" y="2452819"/>
            <a:ext cx="432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s-AR" sz="1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16 Conector recto de flecha"/>
          <p:cNvCxnSpPr/>
          <p:nvPr/>
        </p:nvCxnSpPr>
        <p:spPr>
          <a:xfrm flipH="1">
            <a:off x="5353119" y="2601224"/>
            <a:ext cx="116309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5721695" y="2243652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0</a:t>
            </a:r>
            <a:endParaRPr lang="es-AR" dirty="0"/>
          </a:p>
        </p:txBody>
      </p:sp>
      <p:sp>
        <p:nvSpPr>
          <p:cNvPr id="19" name="18 CuadroTexto"/>
          <p:cNvSpPr txBox="1"/>
          <p:nvPr/>
        </p:nvSpPr>
        <p:spPr>
          <a:xfrm>
            <a:off x="6441775" y="2298931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5201423" y="2271234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-3</a:t>
            </a:r>
            <a:endParaRPr lang="es-AR" dirty="0"/>
          </a:p>
        </p:txBody>
      </p:sp>
      <p:cxnSp>
        <p:nvCxnSpPr>
          <p:cNvPr id="7" name="6 Conector recto"/>
          <p:cNvCxnSpPr/>
          <p:nvPr/>
        </p:nvCxnSpPr>
        <p:spPr>
          <a:xfrm flipV="1">
            <a:off x="4819512" y="2630468"/>
            <a:ext cx="1313717" cy="676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6133227" y="2579010"/>
            <a:ext cx="126670" cy="116434"/>
          </a:xfrm>
          <a:prstGeom prst="ellipse">
            <a:avLst/>
          </a:prstGeom>
          <a:ln w="952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7" name="26 Conector recto"/>
          <p:cNvCxnSpPr/>
          <p:nvPr/>
        </p:nvCxnSpPr>
        <p:spPr>
          <a:xfrm flipV="1">
            <a:off x="6259899" y="2633848"/>
            <a:ext cx="1840495" cy="338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32 CuadroTexto"/>
          <p:cNvSpPr txBox="1"/>
          <p:nvPr/>
        </p:nvSpPr>
        <p:spPr>
          <a:xfrm>
            <a:off x="6051668" y="2271233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2</a:t>
            </a:r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50000" r="20479" b="27983"/>
          <a:stretch/>
        </p:blipFill>
        <p:spPr bwMode="auto">
          <a:xfrm>
            <a:off x="4894306" y="339503"/>
            <a:ext cx="389050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28 Elipse"/>
          <p:cNvSpPr/>
          <p:nvPr/>
        </p:nvSpPr>
        <p:spPr>
          <a:xfrm>
            <a:off x="7036128" y="348201"/>
            <a:ext cx="1136272" cy="39604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12093" y="3919580"/>
            <a:ext cx="609600" cy="609600"/>
          </a:xfrm>
          <a:prstGeom prst="rect">
            <a:avLst/>
          </a:prstGeom>
        </p:spPr>
      </p:pic>
      <p:sp>
        <p:nvSpPr>
          <p:cNvPr id="31" name="30 CuadroTexto"/>
          <p:cNvSpPr txBox="1"/>
          <p:nvPr/>
        </p:nvSpPr>
        <p:spPr>
          <a:xfrm rot="21150927">
            <a:off x="142491" y="4004945"/>
            <a:ext cx="252028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100" b="1" dirty="0" smtClean="0"/>
              <a:t>Para recordar operaciones entre conjuntos</a:t>
            </a:r>
            <a:endParaRPr lang="es-AR" sz="1100" b="1" dirty="0"/>
          </a:p>
        </p:txBody>
      </p:sp>
      <p:sp>
        <p:nvSpPr>
          <p:cNvPr id="32" name="31 CuadroTexto"/>
          <p:cNvSpPr txBox="1"/>
          <p:nvPr/>
        </p:nvSpPr>
        <p:spPr>
          <a:xfrm>
            <a:off x="746787" y="4414342"/>
            <a:ext cx="413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tx1"/>
                </a:solidFill>
                <a:hlinkClick r:id="rId12"/>
              </a:rPr>
              <a:t>https://</a:t>
            </a:r>
            <a:r>
              <a:rPr lang="es-AR" sz="1200" dirty="0" smtClean="0">
                <a:solidFill>
                  <a:schemeClr val="tx1"/>
                </a:solidFill>
                <a:hlinkClick r:id="rId12"/>
              </a:rPr>
              <a:t>www.youtube.com/watch?v=1GjhwtQjZJk</a:t>
            </a:r>
            <a:endParaRPr lang="es-AR" sz="1200" dirty="0" smtClean="0">
              <a:solidFill>
                <a:schemeClr val="tx1"/>
              </a:solidFill>
            </a:endParaRPr>
          </a:p>
          <a:p>
            <a:r>
              <a:rPr lang="es-AR" sz="1200" dirty="0">
                <a:hlinkClick r:id="rId13"/>
              </a:rPr>
              <a:t>https://www.youtube.com/watch?v=P5B-5LTS7uo</a:t>
            </a:r>
            <a:endParaRPr lang="es-AR" sz="1200" dirty="0">
              <a:solidFill>
                <a:schemeClr val="tx1"/>
              </a:solidFill>
            </a:endParaRPr>
          </a:p>
        </p:txBody>
      </p:sp>
      <p:pic>
        <p:nvPicPr>
          <p:cNvPr id="3080" name="Picture 8" descr="Botón 3d, Imagen Generada Por Ordenador 3D Render Fotos, Retratos ...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12" y="3842637"/>
            <a:ext cx="661993" cy="6191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onido grabad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363987" y="1963704"/>
            <a:ext cx="609600" cy="609600"/>
          </a:xfrm>
          <a:prstGeom prst="rect">
            <a:avLst/>
          </a:prstGeom>
        </p:spPr>
      </p:pic>
      <p:pic>
        <p:nvPicPr>
          <p:cNvPr id="36" name="Sonido grabad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795592" y="2743449"/>
            <a:ext cx="609600" cy="609600"/>
          </a:xfrm>
          <a:prstGeom prst="rect">
            <a:avLst/>
          </a:prstGeom>
        </p:spPr>
      </p:pic>
      <p:cxnSp>
        <p:nvCxnSpPr>
          <p:cNvPr id="38" name="37 Conector recto de flecha"/>
          <p:cNvCxnSpPr/>
          <p:nvPr/>
        </p:nvCxnSpPr>
        <p:spPr>
          <a:xfrm>
            <a:off x="2426611" y="1543316"/>
            <a:ext cx="77723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687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456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33 CuadroTexto"/>
          <p:cNvSpPr txBox="1"/>
          <p:nvPr/>
        </p:nvSpPr>
        <p:spPr>
          <a:xfrm>
            <a:off x="250961" y="773576"/>
            <a:ext cx="89289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smtClean="0"/>
              <a:t>5.13</a:t>
            </a:r>
            <a:r>
              <a:rPr lang="es-AR" sz="1600" dirty="0" smtClean="0"/>
              <a:t>  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= R  </a:t>
            </a:r>
            <a:r>
              <a:rPr lang="es-AR" sz="1600" dirty="0"/>
              <a:t>; </a:t>
            </a:r>
            <a:r>
              <a:rPr lang="es-AR" sz="1600" dirty="0" smtClean="0"/>
              <a:t>O </a:t>
            </a:r>
            <a:r>
              <a:rPr lang="es-AR" sz="1600" dirty="0"/>
              <a:t>bien |x| ≤ 2, o bien |x| </a:t>
            </a:r>
            <a:r>
              <a:rPr lang="es-AR" sz="1600" dirty="0">
                <a:sym typeface="Symbol"/>
              </a:rPr>
              <a:t></a:t>
            </a:r>
            <a:r>
              <a:rPr lang="es-AR" sz="1600" dirty="0"/>
              <a:t> 2</a:t>
            </a:r>
            <a:r>
              <a:rPr lang="es-AR" sz="1600" b="1" dirty="0"/>
              <a:t> </a:t>
            </a:r>
            <a:r>
              <a:rPr lang="es-AR" sz="1600" dirty="0"/>
              <a:t>  </a:t>
            </a:r>
          </a:p>
          <a:p>
            <a:r>
              <a:rPr lang="es-AR" sz="1600" dirty="0" smtClean="0"/>
              <a:t>p(x): </a:t>
            </a:r>
            <a:r>
              <a:rPr lang="es-AR" sz="1600" dirty="0"/>
              <a:t>|x| ≤ 2 </a:t>
            </a:r>
            <a:endParaRPr lang="es-AR" sz="1600" dirty="0" smtClean="0"/>
          </a:p>
          <a:p>
            <a:r>
              <a:rPr lang="es-AR" sz="1600" dirty="0" smtClean="0"/>
              <a:t>q(x): </a:t>
            </a:r>
            <a:r>
              <a:rPr lang="es-AR" sz="1600" dirty="0"/>
              <a:t>|x| </a:t>
            </a:r>
            <a:r>
              <a:rPr lang="es-AR" sz="1600" dirty="0">
                <a:sym typeface="Symbol"/>
              </a:rPr>
              <a:t></a:t>
            </a:r>
            <a:r>
              <a:rPr lang="es-AR" sz="1600" dirty="0"/>
              <a:t> 2</a:t>
            </a:r>
            <a:r>
              <a:rPr lang="es-AR" sz="1600" b="1" dirty="0"/>
              <a:t> </a:t>
            </a:r>
            <a:endParaRPr lang="es-AR" sz="1600" b="1" dirty="0" smtClean="0"/>
          </a:p>
          <a:p>
            <a:r>
              <a:rPr lang="es-AR" sz="1600" dirty="0" smtClean="0"/>
              <a:t>Simbolización: </a:t>
            </a:r>
            <a:r>
              <a:rPr lang="es-AR" sz="1600" b="1" dirty="0" smtClean="0"/>
              <a:t>p(x) </a:t>
            </a:r>
            <a:r>
              <a:rPr lang="es-AR" sz="1600" b="1" dirty="0" smtClean="0">
                <a:sym typeface="Symbol"/>
              </a:rPr>
              <a:t> q(x)</a:t>
            </a:r>
            <a:r>
              <a:rPr lang="es-AR" sz="1600" b="1" dirty="0" smtClean="0"/>
              <a:t>	       Conjunto de verdad P U Q = </a:t>
            </a:r>
            <a:r>
              <a:rPr lang="es-AR" sz="1600" b="1" dirty="0">
                <a:solidFill>
                  <a:schemeClr val="bg1"/>
                </a:solidFill>
              </a:rPr>
              <a:t>[-2, 2] </a:t>
            </a:r>
            <a:r>
              <a:rPr lang="es-AR" sz="1600" b="1" dirty="0" smtClean="0"/>
              <a:t>U</a:t>
            </a:r>
            <a:r>
              <a:rPr lang="es-AR" sz="1600" b="1" dirty="0"/>
              <a:t> </a:t>
            </a:r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(-</a:t>
            </a:r>
            <a:r>
              <a:rPr lang="es-AR" sz="16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;-2) U (2; </a:t>
            </a:r>
            <a:r>
              <a:rPr lang="es-A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Symbol"/>
              </a:rPr>
              <a:t>+) </a:t>
            </a:r>
            <a:r>
              <a:rPr lang="es-AR" sz="1600" b="1" dirty="0" smtClean="0">
                <a:sym typeface="Symbol"/>
              </a:rPr>
              <a:t>= </a:t>
            </a:r>
            <a:r>
              <a:rPr lang="es-AR" sz="1600" b="1" dirty="0" smtClean="0">
                <a:latin typeface="Algerian" panose="04020705040A02060702" pitchFamily="82" charset="0"/>
              </a:rPr>
              <a:t>R</a:t>
            </a:r>
            <a:r>
              <a:rPr lang="es-AR" sz="1600" dirty="0" smtClean="0">
                <a:sym typeface="Symbol"/>
              </a:rPr>
              <a:t> </a:t>
            </a:r>
            <a:r>
              <a:rPr lang="es-AR" sz="1600" b="1" dirty="0" smtClean="0"/>
              <a:t> </a:t>
            </a:r>
          </a:p>
          <a:p>
            <a:endParaRPr lang="es-AR" sz="1600" b="1" u="sng" dirty="0" smtClean="0"/>
          </a:p>
          <a:p>
            <a:r>
              <a:rPr lang="es-AR" sz="1600" b="1" u="sng" dirty="0" smtClean="0"/>
              <a:t>Cálculos auxiliares</a:t>
            </a:r>
          </a:p>
          <a:p>
            <a:r>
              <a:rPr lang="es-AR" sz="1600" b="1" dirty="0" smtClean="0"/>
              <a:t>p(x)= </a:t>
            </a:r>
            <a:r>
              <a:rPr lang="es-AR" sz="1600" dirty="0"/>
              <a:t>|x| ≤ 2 </a:t>
            </a:r>
            <a:r>
              <a:rPr lang="es-AR" sz="1600" dirty="0" smtClean="0"/>
              <a:t>	</a:t>
            </a:r>
            <a:r>
              <a:rPr lang="es-AR" sz="1600" b="1" dirty="0" smtClean="0"/>
              <a:t>P = [-2, 2] </a:t>
            </a:r>
            <a:endParaRPr lang="es-AR" sz="1600" b="1" dirty="0"/>
          </a:p>
          <a:p>
            <a:r>
              <a:rPr lang="es-AR" sz="1600" dirty="0" smtClean="0"/>
              <a:t>-2 </a:t>
            </a:r>
            <a:r>
              <a:rPr lang="es-AR" sz="1600" dirty="0">
                <a:sym typeface="Symbol"/>
              </a:rPr>
              <a:t> x  </a:t>
            </a:r>
            <a:r>
              <a:rPr lang="es-AR" sz="1600" dirty="0" smtClean="0">
                <a:sym typeface="Symbol"/>
              </a:rPr>
              <a:t>2     </a:t>
            </a:r>
            <a:r>
              <a:rPr lang="es-AR" sz="1600" dirty="0">
                <a:sym typeface="Symbol"/>
              </a:rPr>
              <a:t>	</a:t>
            </a:r>
            <a:endParaRPr lang="es-AR" sz="1600" dirty="0"/>
          </a:p>
          <a:p>
            <a:endParaRPr lang="es-AR" sz="1600" dirty="0" smtClean="0"/>
          </a:p>
          <a:p>
            <a:r>
              <a:rPr lang="es-AR" sz="1600" dirty="0" smtClean="0"/>
              <a:t> </a:t>
            </a:r>
            <a:r>
              <a:rPr lang="es-AR" sz="1600" b="1" dirty="0" smtClean="0"/>
              <a:t>q(x)= </a:t>
            </a:r>
            <a:r>
              <a:rPr lang="es-AR" sz="1600" dirty="0"/>
              <a:t>|x| </a:t>
            </a:r>
            <a:r>
              <a:rPr lang="es-AR" sz="1600" dirty="0">
                <a:sym typeface="Symbol"/>
              </a:rPr>
              <a:t></a:t>
            </a:r>
            <a:r>
              <a:rPr lang="es-AR" sz="1600" dirty="0"/>
              <a:t> 2</a:t>
            </a:r>
            <a:r>
              <a:rPr lang="es-AR" sz="1600" b="1" dirty="0"/>
              <a:t> </a:t>
            </a:r>
            <a:r>
              <a:rPr lang="es-AR" sz="1600" b="1" dirty="0" smtClean="0"/>
              <a:t>	Q = (-</a:t>
            </a:r>
            <a:r>
              <a:rPr lang="es-AR" sz="1600" b="1" dirty="0" smtClean="0">
                <a:sym typeface="Symbol"/>
              </a:rPr>
              <a:t>;-2) U (2;</a:t>
            </a:r>
            <a:r>
              <a:rPr lang="es-AR" sz="1600" b="1" dirty="0">
                <a:sym typeface="Symbol"/>
              </a:rPr>
              <a:t> </a:t>
            </a:r>
            <a:r>
              <a:rPr lang="es-AR" sz="1600" b="1" dirty="0" smtClean="0">
                <a:sym typeface="Symbol"/>
              </a:rPr>
              <a:t>+)</a:t>
            </a:r>
            <a:endParaRPr lang="es-AR" sz="1600" b="1" dirty="0"/>
          </a:p>
          <a:p>
            <a:r>
              <a:rPr lang="es-AR" sz="1600" dirty="0"/>
              <a:t>x </a:t>
            </a:r>
            <a:r>
              <a:rPr lang="es-AR" sz="1600" dirty="0">
                <a:sym typeface="Symbol"/>
              </a:rPr>
              <a:t>&gt;</a:t>
            </a:r>
            <a:r>
              <a:rPr lang="es-AR" sz="1600" dirty="0" smtClean="0">
                <a:sym typeface="Symbol"/>
              </a:rPr>
              <a:t> 2 </a:t>
            </a:r>
            <a:r>
              <a:rPr lang="es-AR" sz="1600" dirty="0">
                <a:sym typeface="Symbol"/>
              </a:rPr>
              <a:t> </a:t>
            </a:r>
            <a:r>
              <a:rPr lang="es-AR" sz="1600" dirty="0" smtClean="0">
                <a:sym typeface="Symbol"/>
              </a:rPr>
              <a:t>x &lt; -2</a:t>
            </a:r>
            <a:endParaRPr lang="es-AR" sz="1600" dirty="0"/>
          </a:p>
          <a:p>
            <a:endParaRPr lang="es-AR" sz="1600" dirty="0" smtClean="0"/>
          </a:p>
          <a:p>
            <a:endParaRPr lang="es-AR" sz="1600" dirty="0"/>
          </a:p>
          <a:p>
            <a:r>
              <a:rPr lang="es-AR" sz="1600" dirty="0" smtClean="0"/>
              <a:t> </a:t>
            </a:r>
            <a:endParaRPr lang="es-AR" sz="1600"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18" name="17 Conector recto"/>
          <p:cNvCxnSpPr/>
          <p:nvPr/>
        </p:nvCxnSpPr>
        <p:spPr>
          <a:xfrm>
            <a:off x="4678102" y="2787774"/>
            <a:ext cx="3494298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6012161" y="2671340"/>
            <a:ext cx="1" cy="188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5220072" y="2596284"/>
            <a:ext cx="432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endParaRPr lang="es-A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21 Conector recto de flecha"/>
          <p:cNvCxnSpPr/>
          <p:nvPr/>
        </p:nvCxnSpPr>
        <p:spPr>
          <a:xfrm flipH="1">
            <a:off x="5353119" y="2765562"/>
            <a:ext cx="1163099" cy="1"/>
          </a:xfrm>
          <a:prstGeom prst="straightConnector1">
            <a:avLst/>
          </a:prstGeom>
          <a:ln w="285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5865711" y="2407990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0</a:t>
            </a:r>
            <a:endParaRPr lang="es-AR" dirty="0"/>
          </a:p>
        </p:txBody>
      </p:sp>
      <p:sp>
        <p:nvSpPr>
          <p:cNvPr id="24" name="23 CuadroTexto"/>
          <p:cNvSpPr txBox="1"/>
          <p:nvPr/>
        </p:nvSpPr>
        <p:spPr>
          <a:xfrm>
            <a:off x="6441775" y="2463269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5201423" y="2435572"/>
            <a:ext cx="43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-2</a:t>
            </a:r>
            <a:endParaRPr lang="es-AR" dirty="0"/>
          </a:p>
        </p:txBody>
      </p:sp>
      <p:cxnSp>
        <p:nvCxnSpPr>
          <p:cNvPr id="26" name="25 Conector recto"/>
          <p:cNvCxnSpPr/>
          <p:nvPr/>
        </p:nvCxnSpPr>
        <p:spPr>
          <a:xfrm>
            <a:off x="4355976" y="2771046"/>
            <a:ext cx="978984" cy="1165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 flipV="1">
            <a:off x="6551488" y="2787775"/>
            <a:ext cx="1840495" cy="338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/>
          <p:nvPr/>
        </p:nvCxnSpPr>
        <p:spPr>
          <a:xfrm>
            <a:off x="2771800" y="1707654"/>
            <a:ext cx="648072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9" t="47978" r="31048" b="29597"/>
          <a:stretch/>
        </p:blipFill>
        <p:spPr bwMode="auto">
          <a:xfrm>
            <a:off x="5166994" y="449241"/>
            <a:ext cx="3468899" cy="91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Elipse"/>
          <p:cNvSpPr/>
          <p:nvPr/>
        </p:nvSpPr>
        <p:spPr>
          <a:xfrm>
            <a:off x="7471734" y="512537"/>
            <a:ext cx="1136272" cy="39604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20 CuadroTexto"/>
          <p:cNvSpPr txBox="1"/>
          <p:nvPr/>
        </p:nvSpPr>
        <p:spPr>
          <a:xfrm>
            <a:off x="6397138" y="2589459"/>
            <a:ext cx="4320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s-A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endParaRPr lang="es-AR" sz="1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32173" y="3363838"/>
            <a:ext cx="609600" cy="609600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 rot="21018352">
            <a:off x="758078" y="3849877"/>
            <a:ext cx="3754078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¡ CUIDAR SIEMPRE </a:t>
            </a:r>
          </a:p>
          <a:p>
            <a:pPr algn="ctr"/>
            <a:r>
              <a:rPr lang="es-AR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LA NOTACIÓN </a:t>
            </a:r>
            <a:endParaRPr lang="es-AR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8" name="Sonido grabado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65709" y="408391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14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793</Words>
  <Application>Microsoft Office PowerPoint</Application>
  <PresentationFormat>Presentación en pantalla (16:9)</PresentationFormat>
  <Paragraphs>144</Paragraphs>
  <Slides>11</Slides>
  <Notes>7</Notes>
  <HiddenSlides>0</HiddenSlides>
  <MMClips>13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3" baseType="lpstr">
      <vt:lpstr>Tybalt template</vt:lpstr>
      <vt:lpstr>Tema de Office</vt:lpstr>
      <vt:lpstr>LOGICA I Guía N°3 Lic. En Sistemas de Información</vt:lpstr>
      <vt:lpstr>ACTIVIDAD 1.</vt:lpstr>
      <vt:lpstr>Presentación de PowerPoint</vt:lpstr>
      <vt:lpstr>Presentación de PowerPoint</vt:lpstr>
      <vt:lpstr>ACTIVIDAD 4.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 I Guía N°3 Lic. En Sistemas de Información</dc:title>
  <dc:creator>Profe Ximena</dc:creator>
  <cp:lastModifiedBy>Ximena</cp:lastModifiedBy>
  <cp:revision>64</cp:revision>
  <dcterms:modified xsi:type="dcterms:W3CDTF">2020-05-27T00:24:27Z</dcterms:modified>
</cp:coreProperties>
</file>